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1" r:id="rId2"/>
    <p:sldMasterId id="2147483680" r:id="rId3"/>
  </p:sldMasterIdLst>
  <p:notesMasterIdLst>
    <p:notesMasterId r:id="rId21"/>
  </p:notesMasterIdLst>
  <p:sldIdLst>
    <p:sldId id="259" r:id="rId4"/>
    <p:sldId id="262" r:id="rId5"/>
    <p:sldId id="265" r:id="rId6"/>
    <p:sldId id="268" r:id="rId7"/>
    <p:sldId id="271" r:id="rId8"/>
    <p:sldId id="274" r:id="rId9"/>
    <p:sldId id="277" r:id="rId10"/>
    <p:sldId id="280" r:id="rId11"/>
    <p:sldId id="283" r:id="rId12"/>
    <p:sldId id="286" r:id="rId13"/>
    <p:sldId id="289" r:id="rId14"/>
    <p:sldId id="292" r:id="rId15"/>
    <p:sldId id="295" r:id="rId16"/>
    <p:sldId id="298" r:id="rId17"/>
    <p:sldId id="301" r:id="rId18"/>
    <p:sldId id="304" r:id="rId19"/>
    <p:sldId id="307" r:id="rId20"/>
  </p:sldIdLst>
  <p:sldSz cx="14630400" cy="8229600"/>
  <p:notesSz cx="6858000" cy="9144000"/>
  <p:embeddedFontLst>
    <p:embeddedFont>
      <p:font typeface="Mukta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rompt" panose="020B0604020202020204" charset="0"/>
      <p:regular r:id="rId27"/>
    </p:embeddedFont>
    <p:embeddedFont>
      <p:font typeface="Corben" panose="020B0604020202020204" charset="0"/>
      <p:regular r:id="rId28"/>
    </p:embeddedFont>
    <p:embeddedFont>
      <p:font typeface="Nobile" panose="020B0604020202020204" charset="0"/>
      <p:regular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 varScale="1">
        <p:scale>
          <a:sx n="64" d="100"/>
          <a:sy n="64" d="100"/>
        </p:scale>
        <p:origin x="24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ags" Target="tags/tag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7F37C4-BDCE-4E6E-B3BA-4169A8C4CD4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5B61E4-A633-427A-8BB2-C09D1375F206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38940B-5805-4D5C-A6A5-DDE1B0067CB5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2A90AA-B7C3-4676-A119-13C4326513E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</p:spPr>
        <p:txBody>
          <a:bodyPr/>
          <a:lstStyle/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BADC3F-6484-4688-8679-1B0D988556C5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1FE9CDE-2BB9-4901-A71E-F777EB626667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81D86A24-4FC9-4A3E-B7A7-214B11742FA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5C318323-E5A3-4FA6-8F2D-97DDEF36502E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D431E36E-E830-40B8-8842-10BF26ECFB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6144328-B41F-4C68-8CEF-7549366498F5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22758E1-CBB0-4B81-BF7B-2872A0FE1883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15145"/>
            <a:ext cx="7415927" cy="21293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Welcome to C Programming</a:t>
            </a:r>
            <a:endParaRPr lang="en-US" sz="6700"/>
          </a:p>
        </p:txBody>
      </p:sp>
      <p:sp>
        <p:nvSpPr>
          <p:cNvPr id="4" name="Text 1"/>
          <p:cNvSpPr/>
          <p:nvPr/>
        </p:nvSpPr>
        <p:spPr>
          <a:xfrm>
            <a:off x="864037" y="4614743"/>
            <a:ext cx="741592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will introduce you to C, a powerful and widely used programming language.</a:t>
            </a:r>
            <a:endParaRPr lang="en-US" sz="1900"/>
          </a:p>
        </p:txBody>
      </p:sp>
      <p:sp>
        <p:nvSpPr>
          <p:cNvPr id="5" name="Shape 2"/>
          <p:cNvSpPr/>
          <p:nvPr/>
        </p:nvSpPr>
        <p:spPr>
          <a:xfrm>
            <a:off x="864037" y="570095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570857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682496"/>
            <a:ext cx="2849404" cy="4319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Istiak Rahman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50143"/>
            <a:ext cx="7415927" cy="21293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Solving Text Book Problems</a:t>
            </a:r>
            <a:endParaRPr lang="en-US" sz="67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62814"/>
            <a:ext cx="7415927" cy="28389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450"/>
              </a:lnSpc>
              <a:buNone/>
            </a:pPr>
            <a:r>
              <a:rPr lang="en-US" sz="595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Introduction to Programming and C Language</a:t>
            </a:r>
            <a:endParaRPr lang="en-US" sz="5950"/>
          </a:p>
        </p:txBody>
      </p:sp>
      <p:sp>
        <p:nvSpPr>
          <p:cNvPr id="4" name="Text 1"/>
          <p:cNvSpPr/>
          <p:nvPr/>
        </p:nvSpPr>
        <p:spPr>
          <a:xfrm>
            <a:off x="864037" y="4772025"/>
            <a:ext cx="7415927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Welcome to the world of programming! This course will guide you through the fundamentals of programming, starting with the C language. We'll explore what programming is, why it's important, and how it works.</a:t>
            </a:r>
            <a:endParaRPr lang="en-US" sz="1900"/>
          </a:p>
        </p:txBody>
      </p:sp>
      <p:sp>
        <p:nvSpPr>
          <p:cNvPr id="5" name="Shape 2"/>
          <p:cNvSpPr/>
          <p:nvPr/>
        </p:nvSpPr>
        <p:spPr>
          <a:xfrm>
            <a:off x="864037" y="625328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260902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234827"/>
            <a:ext cx="2321719" cy="4319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00"/>
              </a:lnSpc>
              <a:buNone/>
            </a:pPr>
            <a:r>
              <a:rPr lang="en-US" sz="2400" b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Istiak Rahman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29628"/>
            <a:ext cx="605159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400"/>
              </a:lnSpc>
              <a:buNone/>
            </a:pPr>
            <a:r>
              <a:rPr lang="en-US" sz="430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What is Programming?</a:t>
            </a:r>
            <a:endParaRPr lang="en-US" sz="4300"/>
          </a:p>
        </p:txBody>
      </p:sp>
      <p:sp>
        <p:nvSpPr>
          <p:cNvPr id="4" name="Shape 1"/>
          <p:cNvSpPr/>
          <p:nvPr/>
        </p:nvSpPr>
        <p:spPr>
          <a:xfrm>
            <a:off x="6350437" y="1885712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612493" y="214776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buNone/>
            </a:pPr>
            <a:r>
              <a:rPr lang="en-US" sz="21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Giving Instructions</a:t>
            </a:r>
            <a:endParaRPr lang="en-US" sz="2150"/>
          </a:p>
        </p:txBody>
      </p:sp>
      <p:sp>
        <p:nvSpPr>
          <p:cNvPr id="6" name="Text 3"/>
          <p:cNvSpPr/>
          <p:nvPr/>
        </p:nvSpPr>
        <p:spPr>
          <a:xfrm>
            <a:off x="6612493" y="2638782"/>
            <a:ext cx="689181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Programming involves creating instructions for computers to follow.</a:t>
            </a:r>
            <a:endParaRPr lang="en-US" sz="1900"/>
          </a:p>
        </p:txBody>
      </p:sp>
      <p:sp>
        <p:nvSpPr>
          <p:cNvPr id="7" name="Shape 4"/>
          <p:cNvSpPr/>
          <p:nvPr/>
        </p:nvSpPr>
        <p:spPr>
          <a:xfrm>
            <a:off x="6350437" y="3542705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ext 5"/>
          <p:cNvSpPr/>
          <p:nvPr/>
        </p:nvSpPr>
        <p:spPr>
          <a:xfrm>
            <a:off x="6612493" y="3804761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buNone/>
            </a:pPr>
            <a:r>
              <a:rPr lang="en-US" sz="21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Solving Problems</a:t>
            </a:r>
            <a:endParaRPr lang="en-US" sz="2150"/>
          </a:p>
        </p:txBody>
      </p:sp>
      <p:sp>
        <p:nvSpPr>
          <p:cNvPr id="9" name="Text 6"/>
          <p:cNvSpPr/>
          <p:nvPr/>
        </p:nvSpPr>
        <p:spPr>
          <a:xfrm>
            <a:off x="6612493" y="4295775"/>
            <a:ext cx="689181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Programs are designed to solve specific tasks and automate processes.</a:t>
            </a:r>
            <a:endParaRPr lang="en-US" sz="1900"/>
          </a:p>
        </p:txBody>
      </p:sp>
      <p:sp>
        <p:nvSpPr>
          <p:cNvPr id="10" name="Shape 7"/>
          <p:cNvSpPr/>
          <p:nvPr/>
        </p:nvSpPr>
        <p:spPr>
          <a:xfrm>
            <a:off x="6350437" y="5594747"/>
            <a:ext cx="7415927" cy="1805226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6612493" y="5856803"/>
            <a:ext cx="3535442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buNone/>
            </a:pPr>
            <a:r>
              <a:rPr lang="en-US" sz="21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Efficiency and Automation</a:t>
            </a:r>
            <a:endParaRPr lang="en-US" sz="2150"/>
          </a:p>
        </p:txBody>
      </p:sp>
      <p:sp>
        <p:nvSpPr>
          <p:cNvPr id="12" name="Text 9"/>
          <p:cNvSpPr/>
          <p:nvPr/>
        </p:nvSpPr>
        <p:spPr>
          <a:xfrm>
            <a:off x="6612493" y="6347817"/>
            <a:ext cx="689181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Programs can perform complex calculations and actions much faster than humans.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2137767"/>
            <a:ext cx="9179957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400"/>
              </a:lnSpc>
              <a:buNone/>
            </a:pPr>
            <a:r>
              <a:rPr lang="en-US" sz="430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Types of Programming Languages</a:t>
            </a:r>
            <a:endParaRPr lang="en-US" sz="4300"/>
          </a:p>
        </p:txBody>
      </p:sp>
      <p:sp>
        <p:nvSpPr>
          <p:cNvPr id="3" name="Text 1"/>
          <p:cNvSpPr/>
          <p:nvPr/>
        </p:nvSpPr>
        <p:spPr>
          <a:xfrm>
            <a:off x="1321356" y="3440668"/>
            <a:ext cx="2972276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buNone/>
            </a:pPr>
            <a:r>
              <a:rPr lang="en-US" sz="215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High-Level Languages</a:t>
            </a:r>
            <a:endParaRPr lang="en-US" sz="2150"/>
          </a:p>
        </p:txBody>
      </p:sp>
      <p:sp>
        <p:nvSpPr>
          <p:cNvPr id="4" name="Text 2"/>
          <p:cNvSpPr/>
          <p:nvPr/>
        </p:nvSpPr>
        <p:spPr>
          <a:xfrm>
            <a:off x="1321356" y="4030385"/>
            <a:ext cx="5692735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Closer to human language and easier to understand.</a:t>
            </a:r>
            <a:endParaRPr lang="en-US" sz="1900"/>
          </a:p>
        </p:txBody>
      </p:sp>
      <p:sp>
        <p:nvSpPr>
          <p:cNvPr id="5" name="Text 3"/>
          <p:cNvSpPr/>
          <p:nvPr/>
        </p:nvSpPr>
        <p:spPr>
          <a:xfrm>
            <a:off x="1716286" y="4647605"/>
            <a:ext cx="5297805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Tx/>
              <a:buFont typeface="+mj-lt"/>
              <a:buAutoNum type="arabicPeriod"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</a:t>
            </a:r>
            <a:endParaRPr lang="en-US" sz="1900"/>
          </a:p>
        </p:txBody>
      </p:sp>
      <p:sp>
        <p:nvSpPr>
          <p:cNvPr id="6" name="Text 4"/>
          <p:cNvSpPr/>
          <p:nvPr/>
        </p:nvSpPr>
        <p:spPr>
          <a:xfrm>
            <a:off x="1716286" y="5128974"/>
            <a:ext cx="5297805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Tx/>
              <a:buFont typeface="+mj-lt"/>
              <a:buAutoNum type="arabicPeriod" startAt="2"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Python</a:t>
            </a:r>
            <a:endParaRPr lang="en-US" sz="1900"/>
          </a:p>
        </p:txBody>
      </p:sp>
      <p:sp>
        <p:nvSpPr>
          <p:cNvPr id="7" name="Text 5"/>
          <p:cNvSpPr/>
          <p:nvPr/>
        </p:nvSpPr>
        <p:spPr>
          <a:xfrm>
            <a:off x="1716286" y="5610344"/>
            <a:ext cx="5297805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Tx/>
              <a:buFont typeface="+mj-lt"/>
              <a:buAutoNum type="arabicPeriod" startAt="3"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Java</a:t>
            </a:r>
            <a:endParaRPr lang="en-US" sz="1900"/>
          </a:p>
        </p:txBody>
      </p:sp>
      <p:sp>
        <p:nvSpPr>
          <p:cNvPr id="8" name="Text 6"/>
          <p:cNvSpPr/>
          <p:nvPr/>
        </p:nvSpPr>
        <p:spPr>
          <a:xfrm>
            <a:off x="7623929" y="3440668"/>
            <a:ext cx="2879884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00"/>
              </a:lnSpc>
              <a:buNone/>
            </a:pPr>
            <a:r>
              <a:rPr lang="en-US" sz="215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Low-Level Languages</a:t>
            </a:r>
            <a:endParaRPr lang="en-US" sz="2150"/>
          </a:p>
        </p:txBody>
      </p:sp>
      <p:sp>
        <p:nvSpPr>
          <p:cNvPr id="9" name="Text 7"/>
          <p:cNvSpPr/>
          <p:nvPr/>
        </p:nvSpPr>
        <p:spPr>
          <a:xfrm>
            <a:off x="7623929" y="4030385"/>
            <a:ext cx="5692735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Closer to machine code and more complex.</a:t>
            </a:r>
            <a:endParaRPr lang="en-US" sz="1900"/>
          </a:p>
        </p:txBody>
      </p:sp>
      <p:sp>
        <p:nvSpPr>
          <p:cNvPr id="10" name="Text 8"/>
          <p:cNvSpPr/>
          <p:nvPr/>
        </p:nvSpPr>
        <p:spPr>
          <a:xfrm>
            <a:off x="8018859" y="4647605"/>
            <a:ext cx="5297805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Tx/>
              <a:buFont typeface="+mj-lt"/>
              <a:buAutoNum type="arabicPeriod"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Assembly</a:t>
            </a:r>
            <a:endParaRPr lang="en-US" sz="1900"/>
          </a:p>
        </p:txBody>
      </p:sp>
      <p:sp>
        <p:nvSpPr>
          <p:cNvPr id="11" name="Text 9"/>
          <p:cNvSpPr/>
          <p:nvPr/>
        </p:nvSpPr>
        <p:spPr>
          <a:xfrm>
            <a:off x="8018859" y="5128974"/>
            <a:ext cx="5297805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Tx/>
              <a:buFont typeface="+mj-lt"/>
              <a:buAutoNum type="arabicPeriod" startAt="2"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Machine Language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024" y="1129784"/>
            <a:ext cx="6922294" cy="6346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950"/>
              </a:lnSpc>
              <a:buNone/>
            </a:pPr>
            <a:r>
              <a:rPr lang="en-US" sz="395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Introduction to C Language</a:t>
            </a:r>
            <a:endParaRPr lang="en-US" sz="3950"/>
          </a:p>
        </p:txBody>
      </p:sp>
      <p:sp>
        <p:nvSpPr>
          <p:cNvPr id="4" name="Shape 1"/>
          <p:cNvSpPr/>
          <p:nvPr/>
        </p:nvSpPr>
        <p:spPr>
          <a:xfrm>
            <a:off x="6286024" y="2363986"/>
            <a:ext cx="513993" cy="51399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486049" y="2468642"/>
            <a:ext cx="113943" cy="3046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50"/>
              </a:lnSpc>
              <a:buNone/>
            </a:pPr>
            <a:r>
              <a:rPr lang="en-US" sz="23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50"/>
          </a:p>
        </p:txBody>
      </p:sp>
      <p:sp>
        <p:nvSpPr>
          <p:cNvPr id="6" name="Text 3"/>
          <p:cNvSpPr/>
          <p:nvPr/>
        </p:nvSpPr>
        <p:spPr>
          <a:xfrm>
            <a:off x="7028498" y="2363986"/>
            <a:ext cx="2538651" cy="317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50"/>
              </a:lnSpc>
              <a:buNone/>
            </a:pPr>
            <a:r>
              <a:rPr lang="en-US" sz="19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General-Purpose</a:t>
            </a:r>
            <a:endParaRPr lang="en-US" sz="1950"/>
          </a:p>
        </p:txBody>
      </p:sp>
      <p:sp>
        <p:nvSpPr>
          <p:cNvPr id="7" name="Text 4"/>
          <p:cNvSpPr/>
          <p:nvPr/>
        </p:nvSpPr>
        <p:spPr>
          <a:xfrm>
            <a:off x="7028498" y="2818328"/>
            <a:ext cx="6802279" cy="3655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 can be used for a wide variety of applications.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6286024" y="3669268"/>
            <a:ext cx="513993" cy="51399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6453902" y="3773924"/>
            <a:ext cx="178237" cy="3046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50"/>
              </a:lnSpc>
              <a:buNone/>
            </a:pPr>
            <a:r>
              <a:rPr lang="en-US" sz="23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50"/>
          </a:p>
        </p:txBody>
      </p:sp>
      <p:sp>
        <p:nvSpPr>
          <p:cNvPr id="10" name="Text 7"/>
          <p:cNvSpPr/>
          <p:nvPr/>
        </p:nvSpPr>
        <p:spPr>
          <a:xfrm>
            <a:off x="7028498" y="3669268"/>
            <a:ext cx="3081218" cy="317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50"/>
              </a:lnSpc>
              <a:buNone/>
            </a:pPr>
            <a:r>
              <a:rPr lang="en-US" sz="19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Procedural Programming</a:t>
            </a:r>
            <a:endParaRPr lang="en-US" sz="1950"/>
          </a:p>
        </p:txBody>
      </p:sp>
      <p:sp>
        <p:nvSpPr>
          <p:cNvPr id="11" name="Text 8"/>
          <p:cNvSpPr/>
          <p:nvPr/>
        </p:nvSpPr>
        <p:spPr>
          <a:xfrm>
            <a:off x="7028498" y="4123611"/>
            <a:ext cx="6802279" cy="3655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Programs are structured as a sequence of instructions.</a:t>
            </a:r>
            <a:endParaRPr lang="en-US" sz="1750"/>
          </a:p>
        </p:txBody>
      </p:sp>
      <p:sp>
        <p:nvSpPr>
          <p:cNvPr id="12" name="Shape 9"/>
          <p:cNvSpPr/>
          <p:nvPr/>
        </p:nvSpPr>
        <p:spPr>
          <a:xfrm>
            <a:off x="6286024" y="4974550"/>
            <a:ext cx="513993" cy="51399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6454616" y="5079206"/>
            <a:ext cx="176689" cy="3046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50"/>
              </a:lnSpc>
              <a:buNone/>
            </a:pPr>
            <a:r>
              <a:rPr lang="en-US" sz="23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50"/>
          </a:p>
        </p:txBody>
      </p:sp>
      <p:sp>
        <p:nvSpPr>
          <p:cNvPr id="14" name="Text 11"/>
          <p:cNvSpPr/>
          <p:nvPr/>
        </p:nvSpPr>
        <p:spPr>
          <a:xfrm>
            <a:off x="7028498" y="4974550"/>
            <a:ext cx="2687241" cy="317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50"/>
              </a:lnSpc>
              <a:buNone/>
            </a:pPr>
            <a:r>
              <a:rPr lang="en-US" sz="19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Efficient and Powerful</a:t>
            </a:r>
            <a:endParaRPr lang="en-US" sz="1950"/>
          </a:p>
        </p:txBody>
      </p:sp>
      <p:sp>
        <p:nvSpPr>
          <p:cNvPr id="15" name="Text 12"/>
          <p:cNvSpPr/>
          <p:nvPr/>
        </p:nvSpPr>
        <p:spPr>
          <a:xfrm>
            <a:off x="7028498" y="5428893"/>
            <a:ext cx="6802279" cy="3655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 is known for its speed and ability to interact directly with hardware.</a:t>
            </a:r>
            <a:endParaRPr lang="en-US" sz="1750"/>
          </a:p>
        </p:txBody>
      </p:sp>
      <p:sp>
        <p:nvSpPr>
          <p:cNvPr id="16" name="Shape 13"/>
          <p:cNvSpPr/>
          <p:nvPr/>
        </p:nvSpPr>
        <p:spPr>
          <a:xfrm>
            <a:off x="6286024" y="6279833"/>
            <a:ext cx="513993" cy="51399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Text 14"/>
          <p:cNvSpPr/>
          <p:nvPr/>
        </p:nvSpPr>
        <p:spPr>
          <a:xfrm>
            <a:off x="6450211" y="6384488"/>
            <a:ext cx="185499" cy="3046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50"/>
              </a:lnSpc>
              <a:buNone/>
            </a:pPr>
            <a:r>
              <a:rPr lang="en-US" sz="23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350"/>
          </a:p>
        </p:txBody>
      </p:sp>
      <p:sp>
        <p:nvSpPr>
          <p:cNvPr id="18" name="Text 15"/>
          <p:cNvSpPr/>
          <p:nvPr/>
        </p:nvSpPr>
        <p:spPr>
          <a:xfrm>
            <a:off x="7028498" y="6279833"/>
            <a:ext cx="2538651" cy="317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50"/>
              </a:lnSpc>
              <a:buNone/>
            </a:pPr>
            <a:r>
              <a:rPr lang="en-US" sz="19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Influential</a:t>
            </a:r>
            <a:endParaRPr lang="en-US" sz="1950"/>
          </a:p>
        </p:txBody>
      </p:sp>
      <p:sp>
        <p:nvSpPr>
          <p:cNvPr id="19" name="Text 16"/>
          <p:cNvSpPr/>
          <p:nvPr/>
        </p:nvSpPr>
        <p:spPr>
          <a:xfrm>
            <a:off x="7028498" y="6734175"/>
            <a:ext cx="6802279" cy="3655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 has influenced many modern programming languages.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372" y="541853"/>
            <a:ext cx="5869662" cy="5472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300"/>
              </a:lnSpc>
              <a:buNone/>
            </a:pPr>
            <a:r>
              <a:rPr lang="en-US" sz="340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Features of C Programming</a:t>
            </a:r>
            <a:endParaRPr lang="en-US" sz="34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72" y="1384459"/>
            <a:ext cx="984885" cy="15757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9651" y="1581388"/>
            <a:ext cx="2593062" cy="2734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Simplicity and Efficiency</a:t>
            </a:r>
            <a:endParaRPr lang="en-US" sz="1700"/>
          </a:p>
        </p:txBody>
      </p:sp>
      <p:sp>
        <p:nvSpPr>
          <p:cNvPr id="6" name="Text 2"/>
          <p:cNvSpPr/>
          <p:nvPr/>
        </p:nvSpPr>
        <p:spPr>
          <a:xfrm>
            <a:off x="1969651" y="1972985"/>
            <a:ext cx="6484977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5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 has a clean syntax and produces efficient machine code.</a:t>
            </a:r>
            <a:endParaRPr lang="en-US" sz="15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72" y="2960251"/>
            <a:ext cx="984885" cy="1575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9651" y="3157180"/>
            <a:ext cx="2630091" cy="2734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Structured Programming</a:t>
            </a:r>
            <a:endParaRPr lang="en-US" sz="1700"/>
          </a:p>
        </p:txBody>
      </p:sp>
      <p:sp>
        <p:nvSpPr>
          <p:cNvPr id="9" name="Text 4"/>
          <p:cNvSpPr/>
          <p:nvPr/>
        </p:nvSpPr>
        <p:spPr>
          <a:xfrm>
            <a:off x="1969651" y="3548777"/>
            <a:ext cx="6484977" cy="630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5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Large programs are broken down into smaller, manageable functions and modules.</a:t>
            </a:r>
            <a:endParaRPr lang="en-US" sz="15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72" y="4536043"/>
            <a:ext cx="984885" cy="15757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9651" y="4732973"/>
            <a:ext cx="2188607" cy="2734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Portability</a:t>
            </a:r>
            <a:endParaRPr lang="en-US" sz="1700"/>
          </a:p>
        </p:txBody>
      </p:sp>
      <p:sp>
        <p:nvSpPr>
          <p:cNvPr id="12" name="Text 6"/>
          <p:cNvSpPr/>
          <p:nvPr/>
        </p:nvSpPr>
        <p:spPr>
          <a:xfrm>
            <a:off x="1969651" y="5124569"/>
            <a:ext cx="6484977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5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 programs can run on different systems with minimal modifications.</a:t>
            </a:r>
            <a:endParaRPr lang="en-US" sz="15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72" y="6111835"/>
            <a:ext cx="984885" cy="15757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9651" y="6308765"/>
            <a:ext cx="2188607" cy="2734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Low-Level Access</a:t>
            </a:r>
            <a:endParaRPr lang="en-US" sz="1700"/>
          </a:p>
        </p:txBody>
      </p:sp>
      <p:sp>
        <p:nvSpPr>
          <p:cNvPr id="15" name="Text 8"/>
          <p:cNvSpPr/>
          <p:nvPr/>
        </p:nvSpPr>
        <p:spPr>
          <a:xfrm>
            <a:off x="1969651" y="6700361"/>
            <a:ext cx="6484977" cy="3150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5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 allows for direct memory manipulation with pointers.</a:t>
            </a:r>
            <a:endParaRPr lang="en-US" sz="155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255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621" y="232172"/>
            <a:ext cx="2789039" cy="1858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21356" y="2834997"/>
            <a:ext cx="5764649" cy="516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50"/>
              </a:lnSpc>
              <a:buNone/>
            </a:pPr>
            <a:r>
              <a:rPr lang="en-US" sz="325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History and Importance of C</a:t>
            </a:r>
            <a:endParaRPr lang="en-US" sz="3250"/>
          </a:p>
        </p:txBody>
      </p:sp>
      <p:sp>
        <p:nvSpPr>
          <p:cNvPr id="5" name="Shape 1"/>
          <p:cNvSpPr/>
          <p:nvPr/>
        </p:nvSpPr>
        <p:spPr>
          <a:xfrm>
            <a:off x="7303770" y="3629739"/>
            <a:ext cx="22860" cy="4087416"/>
          </a:xfrm>
          <a:prstGeom prst="roundRect">
            <a:avLst>
              <a:gd name="adj" fmla="val 341387"/>
            </a:avLst>
          </a:prstGeom>
          <a:solidFill>
            <a:srgbClr val="6D456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2"/>
          <p:cNvSpPr/>
          <p:nvPr/>
        </p:nvSpPr>
        <p:spPr>
          <a:xfrm>
            <a:off x="6478726" y="4036219"/>
            <a:ext cx="650319" cy="22860"/>
          </a:xfrm>
          <a:prstGeom prst="roundRect">
            <a:avLst>
              <a:gd name="adj" fmla="val 341387"/>
            </a:avLst>
          </a:prstGeom>
          <a:solidFill>
            <a:srgbClr val="6D456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Shape 3"/>
          <p:cNvSpPr/>
          <p:nvPr/>
        </p:nvSpPr>
        <p:spPr>
          <a:xfrm>
            <a:off x="7106186" y="3838694"/>
            <a:ext cx="418028" cy="41802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ext 4"/>
          <p:cNvSpPr/>
          <p:nvPr/>
        </p:nvSpPr>
        <p:spPr>
          <a:xfrm>
            <a:off x="7268825" y="3923824"/>
            <a:ext cx="92631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en-US" sz="19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950"/>
          </a:p>
        </p:txBody>
      </p:sp>
      <p:sp>
        <p:nvSpPr>
          <p:cNvPr id="9" name="Text 5"/>
          <p:cNvSpPr/>
          <p:nvPr/>
        </p:nvSpPr>
        <p:spPr>
          <a:xfrm>
            <a:off x="4228743" y="3815477"/>
            <a:ext cx="2064544" cy="2580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000"/>
              </a:lnSpc>
              <a:buNone/>
            </a:pPr>
            <a:r>
              <a:rPr lang="en-US" sz="160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1972</a:t>
            </a:r>
            <a:endParaRPr lang="en-US" sz="1600"/>
          </a:p>
        </p:txBody>
      </p:sp>
      <p:sp>
        <p:nvSpPr>
          <p:cNvPr id="10" name="Text 6"/>
          <p:cNvSpPr/>
          <p:nvPr/>
        </p:nvSpPr>
        <p:spPr>
          <a:xfrm>
            <a:off x="1321356" y="4184928"/>
            <a:ext cx="4971931" cy="594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300"/>
              </a:lnSpc>
              <a:buNone/>
            </a:pPr>
            <a:r>
              <a:rPr lang="en-US" sz="14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C,  programming language developed by </a:t>
            </a:r>
            <a:r>
              <a:rPr lang="en-US" sz="1450" b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Dennis M.</a:t>
            </a:r>
            <a:r>
              <a:rPr lang="en-US" sz="14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</a:t>
            </a:r>
            <a:r>
              <a:rPr lang="en-US" sz="1450" b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Ritchie</a:t>
            </a:r>
            <a:r>
              <a:rPr lang="en-US" sz="14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at Bell Laboratories</a:t>
            </a:r>
            <a:endParaRPr lang="en-US" sz="1450"/>
          </a:p>
        </p:txBody>
      </p:sp>
      <p:sp>
        <p:nvSpPr>
          <p:cNvPr id="11" name="Shape 7"/>
          <p:cNvSpPr/>
          <p:nvPr/>
        </p:nvSpPr>
        <p:spPr>
          <a:xfrm>
            <a:off x="7501354" y="4965144"/>
            <a:ext cx="650319" cy="22860"/>
          </a:xfrm>
          <a:prstGeom prst="roundRect">
            <a:avLst>
              <a:gd name="adj" fmla="val 341387"/>
            </a:avLst>
          </a:prstGeom>
          <a:solidFill>
            <a:srgbClr val="6D456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Shape 8"/>
          <p:cNvSpPr/>
          <p:nvPr/>
        </p:nvSpPr>
        <p:spPr>
          <a:xfrm>
            <a:off x="7106186" y="4767620"/>
            <a:ext cx="418028" cy="41802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Text 9"/>
          <p:cNvSpPr/>
          <p:nvPr/>
        </p:nvSpPr>
        <p:spPr>
          <a:xfrm>
            <a:off x="7242750" y="4852749"/>
            <a:ext cx="144899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en-US" sz="19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950"/>
          </a:p>
        </p:txBody>
      </p:sp>
      <p:sp>
        <p:nvSpPr>
          <p:cNvPr id="14" name="Text 10"/>
          <p:cNvSpPr/>
          <p:nvPr/>
        </p:nvSpPr>
        <p:spPr>
          <a:xfrm>
            <a:off x="8337113" y="4744403"/>
            <a:ext cx="2064544" cy="2580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System Software</a:t>
            </a:r>
            <a:endParaRPr lang="en-US" sz="1600"/>
          </a:p>
        </p:txBody>
      </p:sp>
      <p:sp>
        <p:nvSpPr>
          <p:cNvPr id="15" name="Text 11"/>
          <p:cNvSpPr/>
          <p:nvPr/>
        </p:nvSpPr>
        <p:spPr>
          <a:xfrm>
            <a:off x="8337113" y="5113853"/>
            <a:ext cx="4971931" cy="2972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 was initially used for creating operating systems like Unix.</a:t>
            </a:r>
            <a:endParaRPr lang="en-US" sz="1450"/>
          </a:p>
        </p:txBody>
      </p:sp>
      <p:sp>
        <p:nvSpPr>
          <p:cNvPr id="16" name="Shape 12"/>
          <p:cNvSpPr/>
          <p:nvPr/>
        </p:nvSpPr>
        <p:spPr>
          <a:xfrm>
            <a:off x="6478726" y="5801201"/>
            <a:ext cx="650319" cy="22860"/>
          </a:xfrm>
          <a:prstGeom prst="roundRect">
            <a:avLst>
              <a:gd name="adj" fmla="val 341387"/>
            </a:avLst>
          </a:prstGeom>
          <a:solidFill>
            <a:srgbClr val="6D456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Shape 13"/>
          <p:cNvSpPr/>
          <p:nvPr/>
        </p:nvSpPr>
        <p:spPr>
          <a:xfrm>
            <a:off x="7106186" y="5603677"/>
            <a:ext cx="418028" cy="41802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Text 14"/>
          <p:cNvSpPr/>
          <p:nvPr/>
        </p:nvSpPr>
        <p:spPr>
          <a:xfrm>
            <a:off x="7243346" y="5688806"/>
            <a:ext cx="143708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en-US" sz="19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950"/>
          </a:p>
        </p:txBody>
      </p:sp>
      <p:sp>
        <p:nvSpPr>
          <p:cNvPr id="19" name="Text 15"/>
          <p:cNvSpPr/>
          <p:nvPr/>
        </p:nvSpPr>
        <p:spPr>
          <a:xfrm>
            <a:off x="4228743" y="5580459"/>
            <a:ext cx="2064544" cy="2580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000"/>
              </a:lnSpc>
              <a:buNone/>
            </a:pPr>
            <a:r>
              <a:rPr lang="en-US" sz="160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Influential Language</a:t>
            </a:r>
            <a:endParaRPr lang="en-US" sz="1600"/>
          </a:p>
        </p:txBody>
      </p:sp>
      <p:sp>
        <p:nvSpPr>
          <p:cNvPr id="20" name="Text 16"/>
          <p:cNvSpPr/>
          <p:nvPr/>
        </p:nvSpPr>
        <p:spPr>
          <a:xfrm>
            <a:off x="1321356" y="5949910"/>
            <a:ext cx="4971931" cy="594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300"/>
              </a:lnSpc>
              <a:buNone/>
            </a:pPr>
            <a:r>
              <a:rPr lang="en-US" sz="14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 inspired the development of other languages like C++, Java, and Python.</a:t>
            </a:r>
            <a:endParaRPr lang="en-US" sz="1450"/>
          </a:p>
        </p:txBody>
      </p:sp>
      <p:sp>
        <p:nvSpPr>
          <p:cNvPr id="21" name="Shape 17"/>
          <p:cNvSpPr/>
          <p:nvPr/>
        </p:nvSpPr>
        <p:spPr>
          <a:xfrm>
            <a:off x="7501354" y="6637258"/>
            <a:ext cx="650319" cy="22860"/>
          </a:xfrm>
          <a:prstGeom prst="roundRect">
            <a:avLst>
              <a:gd name="adj" fmla="val 341387"/>
            </a:avLst>
          </a:prstGeom>
          <a:solidFill>
            <a:srgbClr val="6D456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Shape 18"/>
          <p:cNvSpPr/>
          <p:nvPr/>
        </p:nvSpPr>
        <p:spPr>
          <a:xfrm>
            <a:off x="7106186" y="6439733"/>
            <a:ext cx="418028" cy="41802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Text 19"/>
          <p:cNvSpPr/>
          <p:nvPr/>
        </p:nvSpPr>
        <p:spPr>
          <a:xfrm>
            <a:off x="7239774" y="6524863"/>
            <a:ext cx="150852" cy="2477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950"/>
              </a:lnSpc>
              <a:buNone/>
            </a:pPr>
            <a:r>
              <a:rPr lang="en-US" sz="195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1950"/>
          </a:p>
        </p:txBody>
      </p:sp>
      <p:sp>
        <p:nvSpPr>
          <p:cNvPr id="24" name="Text 20"/>
          <p:cNvSpPr/>
          <p:nvPr/>
        </p:nvSpPr>
        <p:spPr>
          <a:xfrm>
            <a:off x="8337113" y="6416516"/>
            <a:ext cx="2107168" cy="2580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60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Modern Applications</a:t>
            </a:r>
            <a:endParaRPr lang="en-US" sz="1600"/>
          </a:p>
        </p:txBody>
      </p:sp>
      <p:sp>
        <p:nvSpPr>
          <p:cNvPr id="25" name="Text 21"/>
          <p:cNvSpPr/>
          <p:nvPr/>
        </p:nvSpPr>
        <p:spPr>
          <a:xfrm>
            <a:off x="8337113" y="6785967"/>
            <a:ext cx="4971931" cy="5945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 remains essential for systems programming, embedded systems, and performance-critical applications.</a:t>
            </a: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75523"/>
            <a:ext cx="7415927" cy="9463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450"/>
              </a:lnSpc>
              <a:buNone/>
            </a:pPr>
            <a:r>
              <a:rPr lang="en-US" sz="595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Thank You!</a:t>
            </a:r>
            <a:endParaRPr lang="en-US" sz="5950"/>
          </a:p>
        </p:txBody>
      </p:sp>
      <p:sp>
        <p:nvSpPr>
          <p:cNvPr id="4" name="Text 1"/>
          <p:cNvSpPr/>
          <p:nvPr/>
        </p:nvSpPr>
        <p:spPr>
          <a:xfrm>
            <a:off x="864037" y="3592116"/>
            <a:ext cx="7415927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Presented by: </a:t>
            </a:r>
            <a:r>
              <a:rPr lang="en-US" sz="1900">
                <a:solidFill>
                  <a:srgbClr val="FFA44F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Istiak Rahman</a:t>
            </a:r>
            <a:r>
              <a:rPr lang="en-US" sz="190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
Email: istiak.rahman1020@gmail.com
Thank you for your attention! I appreciate your time and interest.</a:t>
            </a:r>
            <a:endParaRPr lang="en-US" sz="1900"/>
          </a:p>
        </p:txBody>
      </p:sp>
      <p:sp>
        <p:nvSpPr>
          <p:cNvPr id="5" name="Text 2"/>
          <p:cNvSpPr/>
          <p:nvPr/>
        </p:nvSpPr>
        <p:spPr>
          <a:xfrm>
            <a:off x="864037" y="5542598"/>
            <a:ext cx="4872276" cy="411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200"/>
              </a:lnSpc>
              <a:buNone/>
            </a:pPr>
            <a:r>
              <a:rPr lang="en-US" sz="2550">
                <a:solidFill>
                  <a:srgbClr val="B05EF1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Keep Learning, Keep Growing</a:t>
            </a:r>
            <a:endParaRPr lang="en-US" sz="255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7100" y="662226"/>
            <a:ext cx="7462599" cy="15013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Overview of C Programming</a:t>
            </a:r>
            <a:endParaRPr lang="en-US" sz="4700"/>
          </a:p>
        </p:txBody>
      </p:sp>
      <p:sp>
        <p:nvSpPr>
          <p:cNvPr id="4" name="Shape 1"/>
          <p:cNvSpPr/>
          <p:nvPr/>
        </p:nvSpPr>
        <p:spPr>
          <a:xfrm>
            <a:off x="6327100" y="2794040"/>
            <a:ext cx="540425" cy="540425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544032" y="2884051"/>
            <a:ext cx="106442" cy="3602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800"/>
          </a:p>
        </p:txBody>
      </p:sp>
      <p:sp>
        <p:nvSpPr>
          <p:cNvPr id="6" name="Text 3"/>
          <p:cNvSpPr/>
          <p:nvPr/>
        </p:nvSpPr>
        <p:spPr>
          <a:xfrm>
            <a:off x="7107674" y="2794040"/>
            <a:ext cx="3002637" cy="3752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What is C?</a:t>
            </a:r>
            <a:endParaRPr lang="en-US" sz="2350"/>
          </a:p>
        </p:txBody>
      </p:sp>
      <p:sp>
        <p:nvSpPr>
          <p:cNvPr id="7" name="Shape 4"/>
          <p:cNvSpPr/>
          <p:nvPr/>
        </p:nvSpPr>
        <p:spPr>
          <a:xfrm>
            <a:off x="6327100" y="4114919"/>
            <a:ext cx="540425" cy="540425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Text 5"/>
          <p:cNvSpPr/>
          <p:nvPr/>
        </p:nvSpPr>
        <p:spPr>
          <a:xfrm>
            <a:off x="6503313" y="4204930"/>
            <a:ext cx="187881" cy="3602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800"/>
          </a:p>
        </p:txBody>
      </p:sp>
      <p:sp>
        <p:nvSpPr>
          <p:cNvPr id="9" name="Text 6"/>
          <p:cNvSpPr/>
          <p:nvPr/>
        </p:nvSpPr>
        <p:spPr>
          <a:xfrm>
            <a:off x="7107674" y="4114919"/>
            <a:ext cx="3037403" cy="3752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Importance &amp; History</a:t>
            </a:r>
            <a:endParaRPr lang="en-US" sz="2350"/>
          </a:p>
        </p:txBody>
      </p:sp>
      <p:sp>
        <p:nvSpPr>
          <p:cNvPr id="10" name="Shape 7"/>
          <p:cNvSpPr/>
          <p:nvPr/>
        </p:nvSpPr>
        <p:spPr>
          <a:xfrm>
            <a:off x="6327100" y="5435798"/>
            <a:ext cx="540425" cy="540425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6496169" y="5525810"/>
            <a:ext cx="202287" cy="3602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800"/>
          </a:p>
        </p:txBody>
      </p:sp>
      <p:sp>
        <p:nvSpPr>
          <p:cNvPr id="12" name="Text 9"/>
          <p:cNvSpPr/>
          <p:nvPr/>
        </p:nvSpPr>
        <p:spPr>
          <a:xfrm>
            <a:off x="7107674" y="5435798"/>
            <a:ext cx="3002637" cy="3752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Applications of C</a:t>
            </a:r>
            <a:endParaRPr lang="en-US" sz="2350"/>
          </a:p>
        </p:txBody>
      </p:sp>
      <p:sp>
        <p:nvSpPr>
          <p:cNvPr id="13" name="Shape 10"/>
          <p:cNvSpPr/>
          <p:nvPr/>
        </p:nvSpPr>
        <p:spPr>
          <a:xfrm>
            <a:off x="6327100" y="6756678"/>
            <a:ext cx="540425" cy="540425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Text 11"/>
          <p:cNvSpPr/>
          <p:nvPr/>
        </p:nvSpPr>
        <p:spPr>
          <a:xfrm>
            <a:off x="6505694" y="6846689"/>
            <a:ext cx="183118" cy="3602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800"/>
          </a:p>
        </p:txBody>
      </p:sp>
      <p:sp>
        <p:nvSpPr>
          <p:cNvPr id="15" name="Text 12"/>
          <p:cNvSpPr/>
          <p:nvPr/>
        </p:nvSpPr>
        <p:spPr>
          <a:xfrm>
            <a:off x="7107674" y="6756678"/>
            <a:ext cx="3002637" cy="3752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Basic Structure</a:t>
            </a:r>
            <a:endParaRPr lang="en-US" sz="235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18435"/>
            <a:ext cx="12902327" cy="1543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Translators: Assembler, Compiler, Interpreter</a:t>
            </a:r>
            <a:endParaRPr lang="en-US" sz="4850"/>
          </a:p>
        </p:txBody>
      </p:sp>
      <p:sp>
        <p:nvSpPr>
          <p:cNvPr id="3" name="Text 1"/>
          <p:cNvSpPr/>
          <p:nvPr/>
        </p:nvSpPr>
        <p:spPr>
          <a:xfrm>
            <a:off x="864037" y="4878586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Assembler</a:t>
            </a:r>
            <a:endParaRPr lang="en-US" sz="2400"/>
          </a:p>
        </p:txBody>
      </p:sp>
      <p:sp>
        <p:nvSpPr>
          <p:cNvPr id="4" name="Text 2"/>
          <p:cNvSpPr/>
          <p:nvPr/>
        </p:nvSpPr>
        <p:spPr>
          <a:xfrm>
            <a:off x="5372695" y="4878586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Compiler</a:t>
            </a:r>
            <a:endParaRPr lang="en-US" sz="2400"/>
          </a:p>
        </p:txBody>
      </p:sp>
      <p:sp>
        <p:nvSpPr>
          <p:cNvPr id="5" name="Text 3"/>
          <p:cNvSpPr/>
          <p:nvPr/>
        </p:nvSpPr>
        <p:spPr>
          <a:xfrm>
            <a:off x="9881354" y="4878586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Interpreter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53602"/>
            <a:ext cx="9588103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Variables, Constants &amp; Keywords</a:t>
            </a:r>
            <a:endParaRPr lang="en-US" sz="4850"/>
          </a:p>
        </p:txBody>
      </p:sp>
      <p:sp>
        <p:nvSpPr>
          <p:cNvPr id="4" name="Shape 1"/>
          <p:cNvSpPr/>
          <p:nvPr/>
        </p:nvSpPr>
        <p:spPr>
          <a:xfrm>
            <a:off x="864037" y="5195411"/>
            <a:ext cx="6327815" cy="909876"/>
          </a:xfrm>
          <a:prstGeom prst="roundRect">
            <a:avLst>
              <a:gd name="adj" fmla="val 11396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1126093" y="5457468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Variables</a:t>
            </a:r>
            <a:endParaRPr lang="en-US" sz="2400"/>
          </a:p>
        </p:txBody>
      </p:sp>
      <p:sp>
        <p:nvSpPr>
          <p:cNvPr id="6" name="Shape 3"/>
          <p:cNvSpPr/>
          <p:nvPr/>
        </p:nvSpPr>
        <p:spPr>
          <a:xfrm>
            <a:off x="7438668" y="5195411"/>
            <a:ext cx="6327815" cy="909876"/>
          </a:xfrm>
          <a:prstGeom prst="roundRect">
            <a:avLst>
              <a:gd name="adj" fmla="val 11396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7700724" y="5457468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Constants</a:t>
            </a:r>
            <a:endParaRPr lang="en-US" sz="2400"/>
          </a:p>
        </p:txBody>
      </p:sp>
      <p:sp>
        <p:nvSpPr>
          <p:cNvPr id="8" name="Shape 5"/>
          <p:cNvSpPr/>
          <p:nvPr/>
        </p:nvSpPr>
        <p:spPr>
          <a:xfrm>
            <a:off x="864037" y="6352103"/>
            <a:ext cx="6327815" cy="909876"/>
          </a:xfrm>
          <a:prstGeom prst="roundRect">
            <a:avLst>
              <a:gd name="adj" fmla="val 11396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1126093" y="6614160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Keywords</a:t>
            </a:r>
            <a:endParaRPr lang="en-US" sz="2400"/>
          </a:p>
        </p:txBody>
      </p:sp>
      <p:sp>
        <p:nvSpPr>
          <p:cNvPr id="10" name="Shape 7"/>
          <p:cNvSpPr/>
          <p:nvPr/>
        </p:nvSpPr>
        <p:spPr>
          <a:xfrm>
            <a:off x="7438668" y="6352103"/>
            <a:ext cx="6327815" cy="909876"/>
          </a:xfrm>
          <a:prstGeom prst="roundRect">
            <a:avLst>
              <a:gd name="adj" fmla="val 11396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7700724" y="6614160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Types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29859"/>
            <a:ext cx="7415927" cy="1543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Instructions and Operators</a:t>
            </a:r>
            <a:endParaRPr lang="en-US" sz="4850"/>
          </a:p>
        </p:txBody>
      </p:sp>
      <p:sp>
        <p:nvSpPr>
          <p:cNvPr id="4" name="Shape 1"/>
          <p:cNvSpPr/>
          <p:nvPr/>
        </p:nvSpPr>
        <p:spPr>
          <a:xfrm>
            <a:off x="6350437" y="3643193"/>
            <a:ext cx="7415927" cy="2856547"/>
          </a:xfrm>
          <a:prstGeom prst="roundRect">
            <a:avLst>
              <a:gd name="adj" fmla="val 363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6365677" y="3658433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6612493" y="3814167"/>
            <a:ext cx="31952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Arithmetic</a:t>
            </a:r>
            <a:endParaRPr lang="en-US" sz="1900"/>
          </a:p>
        </p:txBody>
      </p:sp>
      <p:sp>
        <p:nvSpPr>
          <p:cNvPr id="7" name="Text 4"/>
          <p:cNvSpPr/>
          <p:nvPr/>
        </p:nvSpPr>
        <p:spPr>
          <a:xfrm>
            <a:off x="10309027" y="3814167"/>
            <a:ext cx="31952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+, -, \*, /, %</a:t>
            </a:r>
            <a:endParaRPr lang="en-US" sz="1900"/>
          </a:p>
        </p:txBody>
      </p:sp>
      <p:sp>
        <p:nvSpPr>
          <p:cNvPr id="8" name="Shape 5"/>
          <p:cNvSpPr/>
          <p:nvPr/>
        </p:nvSpPr>
        <p:spPr>
          <a:xfrm>
            <a:off x="6365677" y="4364950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6612493" y="4520684"/>
            <a:ext cx="31952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Relational</a:t>
            </a:r>
            <a:endParaRPr lang="en-US" sz="1900"/>
          </a:p>
        </p:txBody>
      </p:sp>
      <p:sp>
        <p:nvSpPr>
          <p:cNvPr id="10" name="Text 7"/>
          <p:cNvSpPr/>
          <p:nvPr/>
        </p:nvSpPr>
        <p:spPr>
          <a:xfrm>
            <a:off x="10309027" y="4520684"/>
            <a:ext cx="31952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==, !=, &gt;, &lt;</a:t>
            </a:r>
            <a:endParaRPr lang="en-US" sz="1900"/>
          </a:p>
        </p:txBody>
      </p:sp>
      <p:sp>
        <p:nvSpPr>
          <p:cNvPr id="11" name="Shape 8"/>
          <p:cNvSpPr/>
          <p:nvPr/>
        </p:nvSpPr>
        <p:spPr>
          <a:xfrm>
            <a:off x="6365677" y="5071467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12" name="Text 9"/>
          <p:cNvSpPr/>
          <p:nvPr/>
        </p:nvSpPr>
        <p:spPr>
          <a:xfrm>
            <a:off x="6612493" y="5227201"/>
            <a:ext cx="31952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Logical</a:t>
            </a:r>
            <a:endParaRPr lang="en-US" sz="1900"/>
          </a:p>
        </p:txBody>
      </p:sp>
      <p:sp>
        <p:nvSpPr>
          <p:cNvPr id="13" name="Text 10"/>
          <p:cNvSpPr/>
          <p:nvPr/>
        </p:nvSpPr>
        <p:spPr>
          <a:xfrm>
            <a:off x="10309027" y="5227201"/>
            <a:ext cx="31952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&amp;&amp;, ||, !</a:t>
            </a:r>
            <a:endParaRPr lang="en-US" sz="1900"/>
          </a:p>
        </p:txBody>
      </p:sp>
      <p:sp>
        <p:nvSpPr>
          <p:cNvPr id="14" name="Shape 11"/>
          <p:cNvSpPr/>
          <p:nvPr/>
        </p:nvSpPr>
        <p:spPr>
          <a:xfrm>
            <a:off x="6365677" y="5777984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6612493" y="5933718"/>
            <a:ext cx="31952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Assignment</a:t>
            </a:r>
            <a:endParaRPr lang="en-US" sz="1900"/>
          </a:p>
        </p:txBody>
      </p:sp>
      <p:sp>
        <p:nvSpPr>
          <p:cNvPr id="16" name="Text 13"/>
          <p:cNvSpPr/>
          <p:nvPr/>
        </p:nvSpPr>
        <p:spPr>
          <a:xfrm>
            <a:off x="10309027" y="5933718"/>
            <a:ext cx="3195280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=, +=, -=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607576"/>
            <a:ext cx="7597378" cy="1381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Conditional Instructions (Decision Making)</a:t>
            </a:r>
            <a:endParaRPr lang="en-US" sz="43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9443" y="2540913"/>
            <a:ext cx="276213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If Statement</a:t>
            </a:r>
            <a:endParaRPr lang="en-US" sz="2150"/>
          </a:p>
        </p:txBody>
      </p:sp>
      <p:sp>
        <p:nvSpPr>
          <p:cNvPr id="6" name="Text 2"/>
          <p:cNvSpPr/>
          <p:nvPr/>
        </p:nvSpPr>
        <p:spPr>
          <a:xfrm>
            <a:off x="2209443" y="3018711"/>
            <a:ext cx="6161246" cy="3534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Executes code based on a condition.</a:t>
            </a:r>
            <a:endParaRPr lang="en-US" sz="17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9443" y="4308634"/>
            <a:ext cx="276213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If-Else Statement</a:t>
            </a:r>
            <a:endParaRPr lang="en-US" sz="2150"/>
          </a:p>
        </p:txBody>
      </p:sp>
      <p:sp>
        <p:nvSpPr>
          <p:cNvPr id="9" name="Text 4"/>
          <p:cNvSpPr/>
          <p:nvPr/>
        </p:nvSpPr>
        <p:spPr>
          <a:xfrm>
            <a:off x="2209443" y="4786432"/>
            <a:ext cx="6161246" cy="3534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an alternative code block if the condition is false.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9443" y="6076355"/>
            <a:ext cx="276213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Nested If-Else</a:t>
            </a:r>
            <a:endParaRPr lang="en-US" sz="2150"/>
          </a:p>
        </p:txBody>
      </p:sp>
      <p:sp>
        <p:nvSpPr>
          <p:cNvPr id="12" name="Text 6"/>
          <p:cNvSpPr/>
          <p:nvPr/>
        </p:nvSpPr>
        <p:spPr>
          <a:xfrm>
            <a:off x="2209443" y="6554153"/>
            <a:ext cx="6161246" cy="3534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Allows for multiple conditions to be checked.</a:t>
            </a:r>
            <a:endParaRPr lang="en-US" sz="17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652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223" y="3618428"/>
            <a:ext cx="7141845" cy="7412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Loop Control Instructions</a:t>
            </a:r>
            <a:endParaRPr lang="en-US" sz="46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23" y="4715470"/>
            <a:ext cx="593050" cy="5930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0223" y="5545693"/>
            <a:ext cx="2965252" cy="3706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For Loop</a:t>
            </a:r>
            <a:endParaRPr lang="en-US" sz="2300"/>
          </a:p>
        </p:txBody>
      </p:sp>
      <p:sp>
        <p:nvSpPr>
          <p:cNvPr id="6" name="Text 2"/>
          <p:cNvSpPr/>
          <p:nvPr/>
        </p:nvSpPr>
        <p:spPr>
          <a:xfrm>
            <a:off x="830223" y="6058614"/>
            <a:ext cx="2975610" cy="11383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Executes a block of code a specified number of times.</a:t>
            </a:r>
            <a:endParaRPr lang="en-US" sz="18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592" y="4715470"/>
            <a:ext cx="593050" cy="5930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61592" y="5545693"/>
            <a:ext cx="2965252" cy="3706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While Loop</a:t>
            </a:r>
            <a:endParaRPr lang="en-US" sz="2300"/>
          </a:p>
        </p:txBody>
      </p:sp>
      <p:sp>
        <p:nvSpPr>
          <p:cNvPr id="9" name="Text 4"/>
          <p:cNvSpPr/>
          <p:nvPr/>
        </p:nvSpPr>
        <p:spPr>
          <a:xfrm>
            <a:off x="4161592" y="6058614"/>
            <a:ext cx="2975729" cy="11383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Repeats a block of code as long as a condition is true.</a:t>
            </a:r>
            <a:endParaRPr lang="en-US" sz="18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79" y="4715470"/>
            <a:ext cx="593050" cy="5930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3079" y="5545693"/>
            <a:ext cx="2965252" cy="3706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Do-While Loop</a:t>
            </a:r>
            <a:endParaRPr lang="en-US" sz="2300"/>
          </a:p>
        </p:txBody>
      </p:sp>
      <p:sp>
        <p:nvSpPr>
          <p:cNvPr id="12" name="Text 6"/>
          <p:cNvSpPr/>
          <p:nvPr/>
        </p:nvSpPr>
        <p:spPr>
          <a:xfrm>
            <a:off x="7493079" y="6058614"/>
            <a:ext cx="2975610" cy="15178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Executes a block of code at least once, then repeats based on a condition.</a:t>
            </a:r>
            <a:endParaRPr lang="en-US" sz="18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4448" y="4715470"/>
            <a:ext cx="593050" cy="5930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24448" y="5545693"/>
            <a:ext cx="2965252" cy="3706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Break &amp; Continue</a:t>
            </a:r>
            <a:endParaRPr lang="en-US" sz="2300"/>
          </a:p>
        </p:txBody>
      </p:sp>
      <p:sp>
        <p:nvSpPr>
          <p:cNvPr id="15" name="Text 8"/>
          <p:cNvSpPr/>
          <p:nvPr/>
        </p:nvSpPr>
        <p:spPr>
          <a:xfrm>
            <a:off x="10824448" y="6058614"/>
            <a:ext cx="2975729" cy="11383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to control the flow of loops, exiting or skipping iterations.</a:t>
            </a:r>
            <a:endParaRPr lang="en-US" sz="185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02819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Functions</a:t>
            </a:r>
            <a:endParaRPr lang="en-US" sz="4850"/>
          </a:p>
        </p:txBody>
      </p:sp>
      <p:sp>
        <p:nvSpPr>
          <p:cNvPr id="4" name="Shape 1"/>
          <p:cNvSpPr/>
          <p:nvPr/>
        </p:nvSpPr>
        <p:spPr>
          <a:xfrm>
            <a:off x="6705481" y="2744629"/>
            <a:ext cx="30480" cy="3882033"/>
          </a:xfrm>
          <a:prstGeom prst="roundRect">
            <a:avLst>
              <a:gd name="adj" fmla="val 340200"/>
            </a:avLst>
          </a:prstGeom>
          <a:solidFill>
            <a:srgbClr val="B8BFDF"/>
          </a:solidFill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6967954" y="3284696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8BFDF"/>
          </a:solidFill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6443008" y="302228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6666012" y="3114794"/>
            <a:ext cx="109418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900"/>
          </a:p>
        </p:txBody>
      </p:sp>
      <p:sp>
        <p:nvSpPr>
          <p:cNvPr id="8" name="Text 5"/>
          <p:cNvSpPr/>
          <p:nvPr/>
        </p:nvSpPr>
        <p:spPr>
          <a:xfrm>
            <a:off x="8078510" y="2991445"/>
            <a:ext cx="4386739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Defining and Using Functions</a:t>
            </a:r>
            <a:endParaRPr lang="en-US" sz="2400"/>
          </a:p>
        </p:txBody>
      </p:sp>
      <p:sp>
        <p:nvSpPr>
          <p:cNvPr id="9" name="Text 6"/>
          <p:cNvSpPr/>
          <p:nvPr/>
        </p:nvSpPr>
        <p:spPr>
          <a:xfrm>
            <a:off x="8078510" y="3525322"/>
            <a:ext cx="56878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Functions are reusable blocks of code that perform specific tasks.</a:t>
            </a:r>
            <a:endParaRPr lang="en-US" sz="1900"/>
          </a:p>
        </p:txBody>
      </p:sp>
      <p:sp>
        <p:nvSpPr>
          <p:cNvPr id="10" name="Shape 7"/>
          <p:cNvSpPr/>
          <p:nvPr/>
        </p:nvSpPr>
        <p:spPr>
          <a:xfrm>
            <a:off x="6967954" y="534912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8BFDF"/>
          </a:solidFill>
        </p:spPr>
        <p:txBody>
          <a:bodyPr/>
          <a:lstStyle/>
          <a:p>
            <a:endParaRPr/>
          </a:p>
        </p:txBody>
      </p:sp>
      <p:sp>
        <p:nvSpPr>
          <p:cNvPr id="11" name="Shape 8"/>
          <p:cNvSpPr/>
          <p:nvPr/>
        </p:nvSpPr>
        <p:spPr>
          <a:xfrm>
            <a:off x="6443008" y="508670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Text 9"/>
          <p:cNvSpPr/>
          <p:nvPr/>
        </p:nvSpPr>
        <p:spPr>
          <a:xfrm>
            <a:off x="6624102" y="5179219"/>
            <a:ext cx="193119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900"/>
          </a:p>
        </p:txBody>
      </p:sp>
      <p:sp>
        <p:nvSpPr>
          <p:cNvPr id="13" name="Text 10"/>
          <p:cNvSpPr/>
          <p:nvPr/>
        </p:nvSpPr>
        <p:spPr>
          <a:xfrm>
            <a:off x="8078510" y="5055870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Types of Functions</a:t>
            </a:r>
            <a:endParaRPr lang="en-US" sz="2400"/>
          </a:p>
        </p:txBody>
      </p:sp>
      <p:sp>
        <p:nvSpPr>
          <p:cNvPr id="14" name="Text 11"/>
          <p:cNvSpPr/>
          <p:nvPr/>
        </p:nvSpPr>
        <p:spPr>
          <a:xfrm>
            <a:off x="8078510" y="5589746"/>
            <a:ext cx="5687854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Functions can return a value or perform actions without returning a value.</a:t>
            </a:r>
            <a:endParaRPr lang="en-US" sz="19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9100" y="3729038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Arrays in C</a:t>
            </a:r>
            <a:endParaRPr lang="en-US" sz="485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9"/>
  <p:tag name="AS_OS" val="Unix 5.4.0.187"/>
  <p:tag name="AS_RELEASE_DATE" val="2024.02.14"/>
  <p:tag name="AS_TITLE" val="Aspose.Slides for .NET6"/>
  <p:tag name="AS_VERSION" val="2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563</Words>
  <Application>Microsoft Office PowerPoint</Application>
  <PresentationFormat>Custom</PresentationFormat>
  <Paragraphs>130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Mukta</vt:lpstr>
      <vt:lpstr>Calibri</vt:lpstr>
      <vt:lpstr>Prompt</vt:lpstr>
      <vt:lpstr>Corben</vt:lpstr>
      <vt:lpstr>Nobile</vt:lpstr>
      <vt:lpstr>Arial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2</cp:revision>
  <cp:lastPrinted>2024-09-27T19:14:55Z</cp:lastPrinted>
  <dcterms:created xsi:type="dcterms:W3CDTF">2024-09-27T19:14:55Z</dcterms:created>
  <dcterms:modified xsi:type="dcterms:W3CDTF">2024-09-30T09:11:25Z</dcterms:modified>
</cp:coreProperties>
</file>